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82" r:id="rId5"/>
    <p:sldId id="292" r:id="rId6"/>
    <p:sldId id="297" r:id="rId7"/>
    <p:sldId id="298" r:id="rId8"/>
    <p:sldId id="302" r:id="rId9"/>
    <p:sldId id="301" r:id="rId10"/>
    <p:sldId id="300" r:id="rId11"/>
    <p:sldId id="295" r:id="rId12"/>
    <p:sldId id="25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EC20E35-A176-4012-BC5E-935CFFF8708E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574" autoAdjust="0"/>
  </p:normalViewPr>
  <p:slideViewPr>
    <p:cSldViewPr snapToGrid="0">
      <p:cViewPr>
        <p:scale>
          <a:sx n="75" d="100"/>
          <a:sy n="75" d="100"/>
        </p:scale>
        <p:origin x="931" y="29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2018/11/11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‹nr.›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ZA" smtClean="0"/>
              <a:t>2018/11/11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ZA" smtClean="0"/>
              <a:t>‹nr.›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E77267-9F51-4226-989C-ED57465596ED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1000">
                <a:schemeClr val="tx1">
                  <a:lumMod val="75000"/>
                  <a:lumOff val="2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2CC678-341F-44F8-AE2E-A6C84D75C56A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A001A-FE8B-41CE-AC81-69D4A2339087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1416AC-94BD-4442-B771-E1ACAA70367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DB31DC4-A207-4A23-8E7A-40D0ECD04F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 dirty="0"/>
          </a:p>
        </p:txBody>
      </p:sp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570000"/>
          </a:xfrm>
          <a:solidFill>
            <a:schemeClr val="tx1"/>
          </a:solidFill>
        </p:spPr>
        <p:txBody>
          <a:bodyPr lIns="0" rIns="1764000" anchor="ctr"/>
          <a:lstStyle>
            <a:lvl1pPr marL="0" indent="0" algn="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359999"/>
            <a:ext cx="4416588" cy="5321927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5681926"/>
            <a:ext cx="4416587" cy="816075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56F629-658F-4B7E-A1D1-2522EA76B0D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‹nr.›</a:t>
            </a:fld>
            <a:endParaRPr lang="en-ZA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5380A33-49FB-43FC-B60E-34A2E5556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0F16635-76F3-45F7-9385-A99504D2B901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431999" y="1008000"/>
            <a:ext cx="11339999" cy="488152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49EF3-C757-4F43-906C-DE0FF6262B2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‹nr.›</a:t>
            </a:fld>
            <a:endParaRPr lang="en-ZA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16924A5-8BD5-4AC6-84B9-2F1A4AFCF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70C8E421-28C0-4976-A17C-22789B6F3B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008000"/>
            <a:ext cx="5505225" cy="516896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AFEAA85-DD59-4B9B-B080-3368277EF6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08000"/>
            <a:ext cx="5587800" cy="516896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49EF3-C757-4F43-906C-DE0FF6262B2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‹nr.›</a:t>
            </a:fld>
            <a:endParaRPr lang="en-ZA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16924A5-8BD5-4AC6-84B9-2F1A4AFCF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1EAE3C73-B1A9-4A3B-8DD2-5A34920790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008000"/>
            <a:ext cx="559980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53A52FEF-F917-4982-9855-43A0DF5DA6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75912"/>
            <a:ext cx="5599800" cy="4213751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C1CA8AB-B7BE-4C9F-9A0A-C849A35AA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008000"/>
            <a:ext cx="5565575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7B0DF164-9487-4D3F-BA7D-E273D7F5A2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975912"/>
            <a:ext cx="5565575" cy="4213751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9216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‹nr.›</a:t>
            </a:fld>
            <a:endParaRPr lang="en-ZA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84F2FFD-7164-411A-96A5-A5211A6CA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4E38C26-A932-4007-84B1-21C1D9744A76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30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A87EF18-D404-4A92-BE37-7AC9B7223D51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B3FD9-234A-4B72-9A91-D7DD23D39CD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‹nr.›</a:t>
            </a:fld>
            <a:endParaRPr lang="en-ZA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FDBADDA-AF39-45A0-BBAB-A87608C0A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E77267-9F51-4226-989C-ED57465596ED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1000">
                <a:schemeClr val="tx1">
                  <a:lumMod val="75000"/>
                  <a:lumOff val="2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2CC678-341F-44F8-AE2E-A6C84D75C56A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A001A-FE8B-41CE-AC81-69D4A2339087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1416AC-94BD-4442-B771-E1ACAA70367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DB31DC4-A207-4A23-8E7A-40D0ECD04F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359999"/>
            <a:ext cx="4416588" cy="5321927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5681926"/>
            <a:ext cx="4416587" cy="816075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24564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0" y="2438399"/>
            <a:ext cx="5385600" cy="3044399"/>
          </a:xfrm>
          <a:gradFill>
            <a:gsLst>
              <a:gs pos="83186">
                <a:schemeClr val="tx1"/>
              </a:gs>
              <a:gs pos="0">
                <a:schemeClr val="accent1">
                  <a:alpha val="50000"/>
                </a:schemeClr>
              </a:gs>
              <a:gs pos="46000">
                <a:schemeClr val="accent1">
                  <a:lumMod val="50000"/>
                  <a:alpha val="90000"/>
                </a:schemeClr>
              </a:gs>
            </a:gsLst>
            <a:lin ang="3600000" scaled="0"/>
          </a:gradFill>
        </p:spPr>
        <p:txBody>
          <a:bodyPr lIns="72000" tIns="180000" rIns="180000" bIns="0" anchor="t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segue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48971" y="4479264"/>
            <a:ext cx="2851629" cy="749534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‹nr.›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758493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‹nr.›</a:t>
            </a:fld>
            <a:endParaRPr lang="en-Z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0A9B71-A789-4057-B729-15D78CF34E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601" y="3263898"/>
            <a:ext cx="4840085" cy="1626013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EF269EA-6AE9-449D-BE5A-03758EA88D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5601" y="4889910"/>
            <a:ext cx="4840085" cy="816077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vert="horz" lIns="0" tIns="144000" rIns="91440" bIns="0" rtlCol="0">
            <a:noAutofit/>
          </a:bodyPr>
          <a:lstStyle>
            <a:lvl1pPr marL="0" indent="0" algn="r">
              <a:buNone/>
              <a:defRPr lang="en-US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66700" lvl="0" indent="-266700" algn="r"/>
            <a:r>
              <a:rPr lang="en-US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473F491-E8FD-4CBC-84E6-5139D5161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8" y="651641"/>
            <a:ext cx="5472001" cy="5054346"/>
          </a:xfrm>
        </p:spPr>
        <p:txBody>
          <a:bodyPr anchor="b" anchorCtr="0"/>
          <a:lstStyle>
            <a:lvl1pPr>
              <a:defRPr sz="20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 sz="1800"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 sz="1400"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 sz="1400">
                <a:solidFill>
                  <a:schemeClr val="bg1">
                    <a:lumMod val="7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8833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‹nr.›</a:t>
            </a:fld>
            <a:endParaRPr lang="en-Z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0A9B71-A789-4057-B729-15D78CF34E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601" y="3263898"/>
            <a:ext cx="4840085" cy="1626013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C12A5E3-4178-4927-9321-CCDE04B7D2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5601" y="4889911"/>
            <a:ext cx="4840085" cy="816076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vert="horz" lIns="0" tIns="144000" rIns="91440" bIns="0" rtlCol="0">
            <a:noAutofit/>
          </a:bodyPr>
          <a:lstStyle>
            <a:lvl1pPr marL="0" indent="0" algn="r">
              <a:buNone/>
              <a:defRPr lang="en-US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66700" lvl="0" indent="-266700" algn="r"/>
            <a:r>
              <a:rPr lang="en-US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3C2D913-09CE-4035-84E6-314496115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5997" y="651641"/>
            <a:ext cx="5472002" cy="50543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3140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7D291-05F0-4DD7-A728-945B6C9F238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‹nr.›</a:t>
            </a:fld>
            <a:endParaRPr lang="en-ZA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A6105F-5309-4A56-AAF2-8D4A0477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060155"/>
          </a:xfrm>
          <a:solidFill>
            <a:schemeClr val="tx1"/>
          </a:solidFill>
        </p:spPr>
        <p:txBody>
          <a:bodyPr lIns="0" rIns="1764000" anchor="ctr"/>
          <a:lstStyle>
            <a:lvl1pPr marL="0" indent="0" algn="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9100" y="804500"/>
            <a:ext cx="4416588" cy="3818712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segue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099" y="4623212"/>
            <a:ext cx="4416587" cy="816075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‹nr.›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8920514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A9BE28-009E-4D88-9951-81B453F75A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‹nr.›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060155"/>
          </a:xfrm>
          <a:solidFill>
            <a:schemeClr val="tx1"/>
          </a:solidFill>
        </p:spPr>
        <p:txBody>
          <a:bodyPr lIns="0" tIns="18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0" y="2438399"/>
            <a:ext cx="5385600" cy="3044399"/>
          </a:xfrm>
          <a:gradFill>
            <a:gsLst>
              <a:gs pos="83186">
                <a:schemeClr val="tx1"/>
              </a:gs>
              <a:gs pos="0">
                <a:schemeClr val="accent1">
                  <a:alpha val="50000"/>
                </a:schemeClr>
              </a:gs>
              <a:gs pos="46000">
                <a:schemeClr val="accent1">
                  <a:lumMod val="50000"/>
                  <a:alpha val="90000"/>
                </a:schemeClr>
              </a:gs>
            </a:gsLst>
            <a:lin ang="3600000" scaled="0"/>
          </a:gradFill>
        </p:spPr>
        <p:txBody>
          <a:bodyPr lIns="72000" tIns="180000" rIns="180000" bIns="0" anchor="t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segue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48971" y="4479264"/>
            <a:ext cx="2851629" cy="749534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‹nr.›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026815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69100" y="144000"/>
            <a:ext cx="5280100" cy="6048000"/>
          </a:xfrm>
          <a:solidFill>
            <a:schemeClr val="tx1"/>
          </a:solidFill>
        </p:spPr>
        <p:txBody>
          <a:bodyPr lIns="0" tIns="18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93000" y="2438399"/>
            <a:ext cx="3836200" cy="3044399"/>
          </a:xfrm>
          <a:gradFill>
            <a:gsLst>
              <a:gs pos="83186">
                <a:schemeClr val="tx1"/>
              </a:gs>
              <a:gs pos="0">
                <a:schemeClr val="accent1">
                  <a:alpha val="50000"/>
                </a:schemeClr>
              </a:gs>
              <a:gs pos="46000">
                <a:schemeClr val="accent1">
                  <a:lumMod val="50000"/>
                  <a:alpha val="90000"/>
                </a:schemeClr>
              </a:gs>
            </a:gsLst>
            <a:lin ang="3600000" scaled="0"/>
          </a:gradFill>
        </p:spPr>
        <p:txBody>
          <a:bodyPr lIns="432000" tIns="432000" rIns="72000" bIns="1188000" anchor="t"/>
          <a:lstStyle>
            <a:lvl1pPr algn="l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7000" y="4465176"/>
            <a:ext cx="3372329" cy="774934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lIns="180000" tIns="144000" rIns="0"/>
          <a:lstStyle>
            <a:lvl1pPr marL="0" indent="0" algn="l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3D3924F-A5EC-4141-A191-1A110C406AF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32000" y="2438399"/>
            <a:ext cx="5472000" cy="3044400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‹nr.›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57081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5280100" cy="6060155"/>
          </a:xfrm>
          <a:solidFill>
            <a:schemeClr val="tx1"/>
          </a:solidFill>
        </p:spPr>
        <p:txBody>
          <a:bodyPr lIns="0" tIns="144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3D3924F-A5EC-4141-A191-1A110C406AF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096000" y="3263899"/>
            <a:ext cx="5472000" cy="2442088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‹nr.›</a:t>
            </a:fld>
            <a:endParaRPr lang="en-Z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0A9B71-A789-4057-B729-15D78CF34E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601" y="3263898"/>
            <a:ext cx="4840085" cy="1626013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99E1708-B7A6-4D6F-9968-5398B335FA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601" y="4889912"/>
            <a:ext cx="4840085" cy="816075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75291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7D291-05F0-4DD7-A728-945B6C9F238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‹nr.›</a:t>
            </a:fld>
            <a:endParaRPr lang="en-ZA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A6105F-5309-4A56-AAF2-8D4A0477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DBAC9A-28A2-405B-8B7E-9BE425F51354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431999" y="1512000"/>
            <a:ext cx="11339999" cy="4377523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71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FD215-79E5-48E4-95DB-2C5E5A1F8E8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‹nr.›</a:t>
            </a:fld>
            <a:endParaRPr lang="en-ZA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F905B34-4C18-4A8D-8167-57B7BF03D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DA3C530-12F9-48FC-BC5E-D34BDC504BC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44000" y="143999"/>
            <a:ext cx="11905200" cy="6047999"/>
          </a:xfrm>
          <a:solidFill>
            <a:schemeClr val="tx1"/>
          </a:solidFill>
        </p:spPr>
        <p:txBody>
          <a:bodyPr lIns="0" r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64900" y="4910452"/>
            <a:ext cx="4101900" cy="773546"/>
          </a:xfrm>
          <a:solidFill>
            <a:schemeClr val="bg1">
              <a:lumMod val="95000"/>
            </a:schemeClr>
          </a:solidFill>
        </p:spPr>
        <p:txBody>
          <a:bodyPr lIns="180000" tIns="72000" rIns="180000" anchor="t"/>
          <a:lstStyle>
            <a:lvl1pPr marL="0" indent="0">
              <a:buNone/>
              <a:defRPr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Enter your caption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C14527-4DF5-4A98-AE66-C80F3B8E6D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‹nr.›</a:t>
            </a:fld>
            <a:endParaRPr lang="en-Z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05C513-FBE3-4BA7-9084-69899356E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570000"/>
          </a:xfrm>
          <a:solidFill>
            <a:schemeClr val="tx1"/>
          </a:solidFill>
        </p:spPr>
        <p:txBody>
          <a:bodyPr lIns="1764000" rIns="0" anchor="ctr"/>
          <a:lstStyle>
            <a:lvl1pPr marL="0" indent="0" algn="l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15412" y="360000"/>
            <a:ext cx="4416588" cy="4716572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15413" y="5076572"/>
            <a:ext cx="4416587" cy="1421429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46800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Full Name</a:t>
            </a:r>
            <a:endParaRPr lang="en-ZA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EB7A85F-8707-4B62-B299-F53931B861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48708" y="5540135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 Number</a:t>
            </a:r>
            <a:endParaRPr lang="en-ZA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BA4C7E3C-7C17-46E9-928A-D3D505EEAA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48708" y="5809779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Email or Social Media Handle</a:t>
            </a:r>
            <a:endParaRPr lang="en-ZA" dirty="0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6ADD6EB2-7D8E-4991-87A6-02723731EB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48708" y="6079423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Company Website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E77267-9F51-4226-989C-ED57465596ED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1000">
                <a:schemeClr val="tx1">
                  <a:lumMod val="75000"/>
                  <a:lumOff val="2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2CC678-341F-44F8-AE2E-A6C84D75C56A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A001A-FE8B-41CE-AC81-69D4A2339087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1416AC-94BD-4442-B771-E1ACAA70367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DB31DC4-A207-4A23-8E7A-40D0ECD04F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06844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White"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726F2C-157B-477E-AD76-8F54126834C2}"/>
              </a:ext>
            </a:extLst>
          </p:cNvPr>
          <p:cNvSpPr/>
          <p:nvPr userDrawn="1"/>
        </p:nvSpPr>
        <p:spPr>
          <a:xfrm>
            <a:off x="0" y="6191250"/>
            <a:ext cx="12192000" cy="66675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1000">
                <a:schemeClr val="tx1">
                  <a:lumMod val="75000"/>
                  <a:lumOff val="2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40000" cy="43775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4FB90F-5E6B-4508-96BB-939635D11AFF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4A1CB7-B157-440C-BA82-A62890EF3721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5B1BAC-5CBE-4B0E-B0AA-1C05EBEE964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68BD16A-5998-4CCA-B0F2-62F67B639AF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77425" y="6322399"/>
            <a:ext cx="370575" cy="365125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‹nr.›</a:t>
            </a:fld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" y="6322399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839907-C37E-4F37-B9BB-92B4A49360E6}"/>
              </a:ext>
            </a:extLst>
          </p:cNvPr>
          <p:cNvSpPr txBox="1"/>
          <p:nvPr userDrawn="1"/>
        </p:nvSpPr>
        <p:spPr>
          <a:xfrm>
            <a:off x="10194026" y="6258973"/>
            <a:ext cx="1577974" cy="427535"/>
          </a:xfrm>
          <a:prstGeom prst="rect">
            <a:avLst/>
          </a:prstGeom>
          <a:noFill/>
        </p:spPr>
        <p:txBody>
          <a:bodyPr wrap="square" lIns="0" tIns="144000" rIns="0" bIns="0" rtlCol="0">
            <a:spAutoFit/>
          </a:bodyPr>
          <a:lstStyle/>
          <a:p>
            <a:pPr algn="ctr">
              <a:lnSpc>
                <a:spcPts val="1100"/>
              </a:lnSpc>
            </a:pPr>
            <a:r>
              <a:rPr lang="en-ZA" sz="2000" b="1" spc="0" baseline="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Contoso</a:t>
            </a:r>
            <a:br>
              <a:rPr lang="en-ZA" sz="2000" b="1" spc="0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ZA" sz="1100" b="0" i="1" spc="600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Suites</a:t>
            </a: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65" r:id="rId4"/>
    <p:sldLayoutId id="2147483666" r:id="rId5"/>
    <p:sldLayoutId id="2147483673" r:id="rId6"/>
    <p:sldLayoutId id="2147483659" r:id="rId7"/>
    <p:sldLayoutId id="2147483660" r:id="rId8"/>
    <p:sldLayoutId id="2147483664" r:id="rId9"/>
    <p:sldLayoutId id="2147483650" r:id="rId10"/>
    <p:sldLayoutId id="2147483652" r:id="rId11"/>
    <p:sldLayoutId id="2147483671" r:id="rId12"/>
    <p:sldLayoutId id="2147483656" r:id="rId13"/>
    <p:sldLayoutId id="2147483657" r:id="rId14"/>
    <p:sldLayoutId id="2147483667" r:id="rId15"/>
    <p:sldLayoutId id="2147483668" r:id="rId16"/>
    <p:sldLayoutId id="2147483669" r:id="rId17"/>
    <p:sldLayoutId id="2147483672" r:id="rId18"/>
    <p:sldLayoutId id="2147483654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Rockwell" panose="02060603020205020403" pitchFamily="18" charset="0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o.microsoft.com/fwlink/?linkid=2006808&amp;clcid=0x409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Black wood grain" title="Black wood grain">
            <a:extLst>
              <a:ext uri="{FF2B5EF4-FFF2-40B4-BE49-F238E27FC236}">
                <a16:creationId xmlns:a16="http://schemas.microsoft.com/office/drawing/2014/main" id="{1DFA8E42-E4CC-4EE9-BE99-2FFA2EC79C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43400" y="146383"/>
            <a:ext cx="11905200" cy="656523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359999"/>
            <a:ext cx="4416588" cy="1393299"/>
          </a:xfrm>
        </p:spPr>
        <p:txBody>
          <a:bodyPr/>
          <a:lstStyle/>
          <a:p>
            <a:r>
              <a:rPr lang="en-ZA" dirty="0"/>
              <a:t>Defenders of Mechanism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5392882"/>
            <a:ext cx="4416587" cy="1105119"/>
          </a:xfrm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/>
          <a:lstStyle/>
          <a:p>
            <a:r>
              <a:rPr lang="en-ZA" dirty="0"/>
              <a:t>Door: 		Casper van der </a:t>
            </a:r>
            <a:r>
              <a:rPr lang="en-ZA" dirty="0" err="1"/>
              <a:t>Kaaij</a:t>
            </a:r>
            <a:r>
              <a:rPr lang="en-ZA" dirty="0"/>
              <a:t> 		Stefan van den Berg		Jermo van Groos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B8AECE-21EA-4835-BB0D-C6AFBE3017AC}"/>
              </a:ext>
            </a:extLst>
          </p:cNvPr>
          <p:cNvSpPr txBox="1"/>
          <p:nvPr/>
        </p:nvSpPr>
        <p:spPr>
          <a:xfrm>
            <a:off x="10048009" y="5912427"/>
            <a:ext cx="1859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GMD2A</a:t>
            </a: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Single firework from center" title="Single firework from center">
            <a:extLst>
              <a:ext uri="{FF2B5EF4-FFF2-40B4-BE49-F238E27FC236}">
                <a16:creationId xmlns:a16="http://schemas.microsoft.com/office/drawing/2014/main" id="{34930B1C-247A-4883-98E4-9A2A3441ED2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46853" y="144000"/>
            <a:ext cx="11899494" cy="6060155"/>
          </a:xfrm>
        </p:spPr>
      </p:pic>
      <p:pic>
        <p:nvPicPr>
          <p:cNvPr id="8" name="Picture Placeholder 7" descr="Black wood grain" title="Black wood grain">
            <a:extLst>
              <a:ext uri="{FF2B5EF4-FFF2-40B4-BE49-F238E27FC236}">
                <a16:creationId xmlns:a16="http://schemas.microsoft.com/office/drawing/2014/main" id="{69BA4864-9E62-461E-94E8-097540200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00" y="122291"/>
            <a:ext cx="11905200" cy="656523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9098" y="602638"/>
            <a:ext cx="4416588" cy="816075"/>
          </a:xfrm>
        </p:spPr>
        <p:txBody>
          <a:bodyPr/>
          <a:lstStyle/>
          <a:p>
            <a:r>
              <a:rPr lang="en-ZA" dirty="0" err="1"/>
              <a:t>Inhoudsopgave</a:t>
            </a:r>
            <a:endParaRPr lang="en-ZA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098" y="1495742"/>
            <a:ext cx="5408057" cy="4759620"/>
          </a:xfrm>
        </p:spPr>
        <p:txBody>
          <a:bodyPr/>
          <a:lstStyle/>
          <a:p>
            <a:pPr algn="l"/>
            <a:r>
              <a:rPr lang="en-ZA" sz="2400" dirty="0">
                <a:solidFill>
                  <a:schemeClr val="bg1"/>
                </a:solidFill>
              </a:rPr>
              <a:t>•</a:t>
            </a:r>
            <a:r>
              <a:rPr lang="en-ZA" sz="2400" b="1" dirty="0">
                <a:solidFill>
                  <a:schemeClr val="bg1"/>
                </a:solidFill>
                <a:latin typeface="+mj-lt"/>
              </a:rPr>
              <a:t>Wat </a:t>
            </a:r>
            <a:r>
              <a:rPr lang="en-ZA" sz="2400" b="1" dirty="0" err="1">
                <a:solidFill>
                  <a:schemeClr val="bg1"/>
                </a:solidFill>
                <a:latin typeface="+mj-lt"/>
              </a:rPr>
              <a:t>ging</a:t>
            </a:r>
            <a:r>
              <a:rPr lang="en-ZA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ZA" sz="2400" b="1" dirty="0" err="1">
                <a:solidFill>
                  <a:schemeClr val="bg1"/>
                </a:solidFill>
                <a:latin typeface="+mj-lt"/>
              </a:rPr>
              <a:t>er</a:t>
            </a:r>
            <a:r>
              <a:rPr lang="en-ZA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ZA" sz="2400" b="1" dirty="0" err="1">
                <a:solidFill>
                  <a:schemeClr val="bg1"/>
                </a:solidFill>
                <a:latin typeface="+mj-lt"/>
              </a:rPr>
              <a:t>goed</a:t>
            </a:r>
            <a:r>
              <a:rPr lang="en-ZA" sz="2400" b="1" dirty="0">
                <a:solidFill>
                  <a:schemeClr val="bg1"/>
                </a:solidFill>
                <a:latin typeface="+mj-lt"/>
              </a:rPr>
              <a:t>?</a:t>
            </a:r>
          </a:p>
          <a:p>
            <a:pPr algn="l"/>
            <a:r>
              <a:rPr lang="en-ZA" sz="2400" b="1" dirty="0">
                <a:solidFill>
                  <a:schemeClr val="bg1"/>
                </a:solidFill>
                <a:latin typeface="+mj-lt"/>
              </a:rPr>
              <a:t>• Wat </a:t>
            </a:r>
            <a:r>
              <a:rPr lang="en-ZA" sz="2400" b="1" dirty="0" err="1">
                <a:solidFill>
                  <a:schemeClr val="bg1"/>
                </a:solidFill>
                <a:latin typeface="+mj-lt"/>
              </a:rPr>
              <a:t>kon</a:t>
            </a:r>
            <a:r>
              <a:rPr lang="en-ZA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ZA" sz="2400" b="1" dirty="0" err="1">
                <a:solidFill>
                  <a:schemeClr val="bg1"/>
                </a:solidFill>
                <a:latin typeface="+mj-lt"/>
              </a:rPr>
              <a:t>er</a:t>
            </a:r>
            <a:r>
              <a:rPr lang="en-ZA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ZA" sz="2400" b="1" dirty="0" err="1">
                <a:solidFill>
                  <a:schemeClr val="bg1"/>
                </a:solidFill>
                <a:latin typeface="+mj-lt"/>
              </a:rPr>
              <a:t>beter</a:t>
            </a:r>
            <a:r>
              <a:rPr lang="en-ZA" sz="2400" b="1" dirty="0">
                <a:solidFill>
                  <a:schemeClr val="bg1"/>
                </a:solidFill>
                <a:latin typeface="+mj-lt"/>
              </a:rPr>
              <a:t>?</a:t>
            </a:r>
          </a:p>
          <a:p>
            <a:pPr algn="l"/>
            <a:r>
              <a:rPr lang="en-ZA" sz="2400" b="1" dirty="0">
                <a:solidFill>
                  <a:schemeClr val="bg1"/>
                </a:solidFill>
                <a:latin typeface="+mj-lt"/>
              </a:rPr>
              <a:t>• </a:t>
            </a:r>
            <a:r>
              <a:rPr lang="en-ZA" sz="2400" b="1" dirty="0" err="1">
                <a:solidFill>
                  <a:schemeClr val="bg1"/>
                </a:solidFill>
                <a:latin typeface="+mj-lt"/>
              </a:rPr>
              <a:t>Proces</a:t>
            </a:r>
            <a:endParaRPr lang="en-ZA" sz="2400" b="1" dirty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ZA" sz="2400" dirty="0">
                <a:solidFill>
                  <a:schemeClr val="bg1"/>
                </a:solidFill>
              </a:rPr>
              <a:t>• </a:t>
            </a:r>
            <a:r>
              <a:rPr lang="en-ZA" sz="2400" b="1" dirty="0">
                <a:solidFill>
                  <a:schemeClr val="bg1"/>
                </a:solidFill>
                <a:latin typeface="+mj-lt"/>
              </a:rPr>
              <a:t>Planning (keuzedeel)</a:t>
            </a:r>
          </a:p>
          <a:p>
            <a:pPr algn="l"/>
            <a:r>
              <a:rPr lang="en-ZA" sz="2400" dirty="0">
                <a:solidFill>
                  <a:schemeClr val="bg1"/>
                </a:solidFill>
              </a:rPr>
              <a:t>• </a:t>
            </a:r>
            <a:r>
              <a:rPr lang="en-ZA" sz="2400" b="1" dirty="0" err="1">
                <a:solidFill>
                  <a:schemeClr val="bg1"/>
                </a:solidFill>
                <a:latin typeface="+mj-lt"/>
              </a:rPr>
              <a:t>Creatieve</a:t>
            </a:r>
            <a:r>
              <a:rPr lang="en-ZA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ZA" sz="2400" b="1" dirty="0" err="1">
                <a:solidFill>
                  <a:schemeClr val="bg1"/>
                </a:solidFill>
                <a:latin typeface="+mj-lt"/>
              </a:rPr>
              <a:t>profilering</a:t>
            </a:r>
            <a:r>
              <a:rPr lang="en-ZA" sz="2400" b="1" dirty="0">
                <a:solidFill>
                  <a:schemeClr val="bg1"/>
                </a:solidFill>
                <a:latin typeface="+mj-lt"/>
              </a:rPr>
              <a:t> (keuzedeel)</a:t>
            </a:r>
          </a:p>
          <a:p>
            <a:pPr algn="l"/>
            <a:r>
              <a:rPr lang="en-ZA" sz="2400" dirty="0">
                <a:solidFill>
                  <a:schemeClr val="bg1"/>
                </a:solidFill>
              </a:rPr>
              <a:t>•</a:t>
            </a:r>
            <a:r>
              <a:rPr lang="en-ZA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ZA" sz="2400" b="1" dirty="0" err="1">
                <a:solidFill>
                  <a:schemeClr val="bg1"/>
                </a:solidFill>
                <a:latin typeface="+mj-lt"/>
              </a:rPr>
              <a:t>Aanwezigheid</a:t>
            </a:r>
            <a:endParaRPr lang="en-ZA" sz="2400" b="1" dirty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ZA" sz="2400" dirty="0">
                <a:solidFill>
                  <a:schemeClr val="bg1"/>
                </a:solidFill>
              </a:rPr>
              <a:t>• </a:t>
            </a:r>
            <a:r>
              <a:rPr lang="en-ZA" sz="2400" b="1" dirty="0">
                <a:solidFill>
                  <a:schemeClr val="bg1"/>
                </a:solidFill>
                <a:latin typeface="+mj-lt"/>
              </a:rPr>
              <a:t>Art</a:t>
            </a:r>
          </a:p>
          <a:p>
            <a:pPr algn="l"/>
            <a:r>
              <a:rPr lang="en-ZA" sz="2400" dirty="0">
                <a:solidFill>
                  <a:schemeClr val="bg1"/>
                </a:solidFill>
              </a:rPr>
              <a:t>• </a:t>
            </a:r>
            <a:r>
              <a:rPr lang="en-ZA" sz="2400" dirty="0">
                <a:solidFill>
                  <a:schemeClr val="bg1"/>
                </a:solidFill>
                <a:latin typeface="+mj-lt"/>
              </a:rPr>
              <a:t>Planning</a:t>
            </a:r>
          </a:p>
          <a:p>
            <a:pPr algn="l"/>
            <a:r>
              <a:rPr lang="en-ZA" sz="2400" dirty="0">
                <a:solidFill>
                  <a:schemeClr val="bg1"/>
                </a:solidFill>
              </a:rPr>
              <a:t>• </a:t>
            </a:r>
            <a:r>
              <a:rPr lang="en-ZA" sz="2400" b="1" dirty="0" err="1">
                <a:solidFill>
                  <a:schemeClr val="bg1"/>
                </a:solidFill>
                <a:latin typeface="+mj-lt"/>
              </a:rPr>
              <a:t>Ux</a:t>
            </a:r>
            <a:r>
              <a:rPr lang="en-ZA" sz="2400" b="1" dirty="0">
                <a:solidFill>
                  <a:schemeClr val="bg1"/>
                </a:solidFill>
                <a:latin typeface="+mj-lt"/>
              </a:rPr>
              <a:t> </a:t>
            </a:r>
          </a:p>
          <a:p>
            <a:pPr algn="l"/>
            <a:r>
              <a:rPr lang="en-ZA" sz="2400" dirty="0">
                <a:solidFill>
                  <a:schemeClr val="bg1"/>
                </a:solidFill>
              </a:rPr>
              <a:t>• </a:t>
            </a:r>
            <a:r>
              <a:rPr lang="en-ZA" sz="2400" b="1" dirty="0">
                <a:solidFill>
                  <a:schemeClr val="bg1"/>
                </a:solidFill>
                <a:latin typeface="+mj-lt"/>
              </a:rPr>
              <a:t>The game</a:t>
            </a:r>
          </a:p>
          <a:p>
            <a:pPr algn="l"/>
            <a:endParaRPr lang="en-ZA" dirty="0">
              <a:solidFill>
                <a:schemeClr val="bg1"/>
              </a:solidFill>
            </a:endParaRPr>
          </a:p>
          <a:p>
            <a:pPr algn="l"/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White"/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7C3CDA-6B86-4AFC-9B82-F604D1637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29668">
            <a:off x="9702120" y="-1153561"/>
            <a:ext cx="3580481" cy="34432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E84196-F0A2-422A-B660-EC5850E84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131956">
            <a:off x="10667801" y="2165564"/>
            <a:ext cx="2389819" cy="229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Chalk board texture with nothing written on it" title="Chalk board texture with nothing written on it">
            <a:extLst>
              <a:ext uri="{FF2B5EF4-FFF2-40B4-BE49-F238E27FC236}">
                <a16:creationId xmlns:a16="http://schemas.microsoft.com/office/drawing/2014/main" id="{7995DD33-258D-4E3B-8A80-CB864DD5F34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75502" y="83890"/>
            <a:ext cx="12046590" cy="668602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306199" y="384602"/>
            <a:ext cx="5385600" cy="890526"/>
          </a:xfrm>
          <a:ln>
            <a:solidFill>
              <a:schemeClr val="tx1"/>
            </a:solidFill>
          </a:ln>
        </p:spPr>
        <p:txBody>
          <a:bodyPr/>
          <a:lstStyle/>
          <a:p>
            <a:pPr algn="l"/>
            <a:r>
              <a:rPr lang="en-ZA" dirty="0"/>
              <a:t>Wat </a:t>
            </a:r>
            <a:r>
              <a:rPr lang="en-ZA" dirty="0" err="1"/>
              <a:t>ging</a:t>
            </a:r>
            <a:r>
              <a:rPr lang="en-ZA" dirty="0"/>
              <a:t> </a:t>
            </a:r>
            <a:r>
              <a:rPr lang="en-ZA" dirty="0" err="1"/>
              <a:t>er</a:t>
            </a:r>
            <a:r>
              <a:rPr lang="en-ZA" dirty="0"/>
              <a:t> </a:t>
            </a:r>
            <a:r>
              <a:rPr lang="en-ZA" dirty="0" err="1"/>
              <a:t>goed</a:t>
            </a:r>
            <a:r>
              <a:rPr lang="en-ZA" dirty="0"/>
              <a:t>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6199" y="1515729"/>
            <a:ext cx="5385600" cy="4524343"/>
          </a:xfrm>
        </p:spPr>
        <p:txBody>
          <a:bodyPr/>
          <a:lstStyle/>
          <a:p>
            <a:pPr algn="l"/>
            <a:r>
              <a:rPr lang="en-ZA" sz="2400" dirty="0">
                <a:solidFill>
                  <a:schemeClr val="bg1"/>
                </a:solidFill>
              </a:rPr>
              <a:t>•</a:t>
            </a:r>
            <a:r>
              <a:rPr lang="en-ZA" sz="2400" dirty="0">
                <a:solidFill>
                  <a:schemeClr val="bg1"/>
                </a:solidFill>
                <a:latin typeface="+mj-lt"/>
              </a:rPr>
              <a:t>Art</a:t>
            </a:r>
          </a:p>
          <a:p>
            <a:pPr algn="l"/>
            <a:endParaRPr lang="en-ZA" sz="2400" dirty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ZA" sz="2400" dirty="0">
                <a:solidFill>
                  <a:schemeClr val="bg1"/>
                </a:solidFill>
                <a:latin typeface="+mj-lt"/>
              </a:rPr>
              <a:t>• Feedback</a:t>
            </a:r>
          </a:p>
          <a:p>
            <a:pPr algn="l"/>
            <a:endParaRPr lang="en-ZA" sz="2400" dirty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ZA" sz="2400" dirty="0">
                <a:solidFill>
                  <a:schemeClr val="bg1"/>
                </a:solidFill>
                <a:latin typeface="+mj-lt"/>
              </a:rPr>
              <a:t>• </a:t>
            </a:r>
            <a:r>
              <a:rPr lang="en-ZA" sz="2400" dirty="0" err="1">
                <a:solidFill>
                  <a:schemeClr val="bg1"/>
                </a:solidFill>
                <a:latin typeface="+mj-lt"/>
              </a:rPr>
              <a:t>Communicatie</a:t>
            </a:r>
            <a:endParaRPr lang="en-ZA" sz="2400" dirty="0">
              <a:solidFill>
                <a:schemeClr val="bg1"/>
              </a:solidFill>
              <a:latin typeface="+mj-lt"/>
            </a:endParaRPr>
          </a:p>
          <a:p>
            <a:pPr algn="l"/>
            <a:endParaRPr lang="en-ZA" sz="2400" dirty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ZA" sz="2400" dirty="0">
                <a:solidFill>
                  <a:schemeClr val="bg1"/>
                </a:solidFill>
                <a:latin typeface="+mj-lt"/>
              </a:rPr>
              <a:t>• </a:t>
            </a:r>
            <a:r>
              <a:rPr lang="en-ZA" sz="2400" dirty="0" err="1">
                <a:solidFill>
                  <a:schemeClr val="bg1"/>
                </a:solidFill>
                <a:latin typeface="+mj-lt"/>
              </a:rPr>
              <a:t>Github</a:t>
            </a:r>
            <a:endParaRPr lang="en-ZA" sz="2400" dirty="0">
              <a:solidFill>
                <a:schemeClr val="bg1"/>
              </a:solidFill>
              <a:latin typeface="+mj-lt"/>
            </a:endParaRPr>
          </a:p>
          <a:p>
            <a:pPr algn="l"/>
            <a:endParaRPr lang="en-ZA" dirty="0"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White"/>
        <p:txBody>
          <a:bodyPr/>
          <a:lstStyle/>
          <a:p>
            <a:fld id="{19B51A1E-902D-48AF-9020-955120F399B6}" type="slidenum">
              <a:rPr lang="en-ZA" smtClean="0"/>
              <a:pPr/>
              <a:t>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89291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polygon architecture" title="Abstract polygon architecture">
            <a:extLst>
              <a:ext uri="{FF2B5EF4-FFF2-40B4-BE49-F238E27FC236}">
                <a16:creationId xmlns:a16="http://schemas.microsoft.com/office/drawing/2014/main" id="{7FF3C627-08E1-4680-A166-134CAC4F434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44000" y="147229"/>
            <a:ext cx="11904000" cy="6053696"/>
          </a:xfrm>
        </p:spPr>
      </p:pic>
      <p:pic>
        <p:nvPicPr>
          <p:cNvPr id="15" name="Picture Placeholder 8" descr="Chalk board texture with nothing written on it" title="Chalk board texture with nothing written on it">
            <a:extLst>
              <a:ext uri="{FF2B5EF4-FFF2-40B4-BE49-F238E27FC236}">
                <a16:creationId xmlns:a16="http://schemas.microsoft.com/office/drawing/2014/main" id="{83DBF40F-3241-47FD-821B-74D0C9AE4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2" y="83890"/>
            <a:ext cx="12046590" cy="668602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355601" y="428419"/>
            <a:ext cx="4954630" cy="947375"/>
          </a:xfrm>
        </p:spPr>
        <p:txBody>
          <a:bodyPr/>
          <a:lstStyle/>
          <a:p>
            <a:r>
              <a:rPr lang="en-ZA" dirty="0"/>
              <a:t>Wat </a:t>
            </a:r>
            <a:r>
              <a:rPr lang="en-ZA" dirty="0" err="1"/>
              <a:t>kon</a:t>
            </a:r>
            <a:r>
              <a:rPr lang="en-ZA" dirty="0"/>
              <a:t> </a:t>
            </a:r>
            <a:r>
              <a:rPr lang="en-ZA" dirty="0" err="1"/>
              <a:t>er</a:t>
            </a:r>
            <a:r>
              <a:rPr lang="en-ZA" dirty="0"/>
              <a:t> </a:t>
            </a:r>
            <a:r>
              <a:rPr lang="en-ZA" dirty="0" err="1"/>
              <a:t>beter</a:t>
            </a:r>
            <a:r>
              <a:rPr lang="en-ZA" dirty="0"/>
              <a:t>?</a:t>
            </a: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66EEB513-467F-4991-82EC-AD68FC1324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601" y="1413966"/>
            <a:ext cx="4954630" cy="4292021"/>
          </a:xfrm>
        </p:spPr>
        <p:txBody>
          <a:bodyPr/>
          <a:lstStyle/>
          <a:p>
            <a:pPr algn="l"/>
            <a:r>
              <a:rPr lang="en-ZA" sz="2400" dirty="0">
                <a:solidFill>
                  <a:schemeClr val="bg1"/>
                </a:solidFill>
              </a:rPr>
              <a:t>• </a:t>
            </a:r>
            <a:r>
              <a:rPr lang="en-ZA" sz="2400" dirty="0">
                <a:solidFill>
                  <a:schemeClr val="bg1"/>
                </a:solidFill>
                <a:latin typeface="+mj-lt"/>
              </a:rPr>
              <a:t>Begin</a:t>
            </a:r>
          </a:p>
          <a:p>
            <a:pPr algn="l"/>
            <a:endParaRPr lang="en-ZA" sz="2400" dirty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ZA" sz="2400" dirty="0">
                <a:solidFill>
                  <a:schemeClr val="bg1"/>
                </a:solidFill>
              </a:rPr>
              <a:t>• </a:t>
            </a:r>
            <a:r>
              <a:rPr lang="en-ZA" sz="2400" dirty="0">
                <a:solidFill>
                  <a:schemeClr val="bg1"/>
                </a:solidFill>
                <a:latin typeface="+mj-lt"/>
              </a:rPr>
              <a:t>Planning</a:t>
            </a:r>
          </a:p>
          <a:p>
            <a:pPr algn="l"/>
            <a:endParaRPr lang="en-ZA" sz="2400" dirty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ZA" sz="2400" dirty="0">
                <a:solidFill>
                  <a:schemeClr val="bg1"/>
                </a:solidFill>
              </a:rPr>
              <a:t>• </a:t>
            </a:r>
            <a:r>
              <a:rPr lang="en-ZA" sz="2400" dirty="0" err="1">
                <a:solidFill>
                  <a:schemeClr val="bg1"/>
                </a:solidFill>
                <a:latin typeface="+mj-lt"/>
              </a:rPr>
              <a:t>Werken</a:t>
            </a:r>
            <a:endParaRPr lang="en-ZA" sz="2400" dirty="0">
              <a:solidFill>
                <a:schemeClr val="bg1"/>
              </a:solidFill>
              <a:latin typeface="+mj-lt"/>
            </a:endParaRPr>
          </a:p>
          <a:p>
            <a:pPr algn="l"/>
            <a:endParaRPr lang="en-ZA" sz="2400" dirty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ZA" sz="2400" dirty="0">
                <a:solidFill>
                  <a:schemeClr val="bg1"/>
                </a:solidFill>
              </a:rPr>
              <a:t>• </a:t>
            </a:r>
            <a:r>
              <a:rPr lang="en-ZA" sz="2400" dirty="0" err="1">
                <a:solidFill>
                  <a:schemeClr val="bg1"/>
                </a:solidFill>
                <a:latin typeface="+mj-lt"/>
              </a:rPr>
              <a:t>Implementeren</a:t>
            </a:r>
            <a:endParaRPr lang="en-ZA" sz="2400" dirty="0">
              <a:solidFill>
                <a:schemeClr val="bg1"/>
              </a:solidFill>
              <a:latin typeface="+mj-lt"/>
            </a:endParaRPr>
          </a:p>
          <a:p>
            <a:pPr algn="l"/>
            <a:endParaRPr lang="en-ZA" sz="2400" b="1" dirty="0"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White"/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5197CF06-3915-4D33-9240-41D9FD1EE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631" y="2862157"/>
            <a:ext cx="3338768" cy="333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159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066709-6AE7-4581-9E12-A21663A1A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" y="144505"/>
            <a:ext cx="11904000" cy="65430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ZA" dirty="0"/>
              <a:t>UX (keuzedeel)</a:t>
            </a:r>
            <a:endParaRPr lang="en-ZA" u="sn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242928"/>
            <a:ext cx="5472000" cy="1349269"/>
          </a:xfrm>
        </p:spPr>
        <p:txBody>
          <a:bodyPr/>
          <a:lstStyle/>
          <a:p>
            <a:r>
              <a:rPr lang="en-ZA" dirty="0">
                <a:solidFill>
                  <a:schemeClr val="bg1"/>
                </a:solidFill>
                <a:latin typeface="+mn-lt"/>
              </a:rPr>
              <a:t>• </a:t>
            </a:r>
            <a:r>
              <a:rPr lang="nl-NL" dirty="0">
                <a:solidFill>
                  <a:schemeClr val="bg1"/>
                </a:solidFill>
                <a:latin typeface="+mn-lt"/>
              </a:rPr>
              <a:t>Presentatie</a:t>
            </a:r>
          </a:p>
          <a:p>
            <a:r>
              <a:rPr lang="nl-NL" dirty="0">
                <a:solidFill>
                  <a:schemeClr val="bg1"/>
                </a:solidFill>
                <a:latin typeface="+mn-lt"/>
              </a:rPr>
              <a:t>• Buttons / Personal preferences</a:t>
            </a:r>
          </a:p>
          <a:p>
            <a:r>
              <a:rPr lang="nl-NL" dirty="0">
                <a:solidFill>
                  <a:schemeClr val="bg1"/>
                </a:solidFill>
                <a:latin typeface="+mn-lt"/>
              </a:rPr>
              <a:t>• Feel &amp; Polish</a:t>
            </a:r>
          </a:p>
          <a:p>
            <a:endParaRPr lang="nl-NL" dirty="0">
              <a:solidFill>
                <a:schemeClr val="bg1"/>
              </a:solidFill>
            </a:endParaRPr>
          </a:p>
          <a:p>
            <a:endParaRPr lang="en-Z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9387" y="4457703"/>
            <a:ext cx="5472000" cy="1864696"/>
          </a:xfrm>
        </p:spPr>
        <p:txBody>
          <a:bodyPr/>
          <a:lstStyle/>
          <a:p>
            <a:pPr marL="0" indent="0">
              <a:buNone/>
            </a:pPr>
            <a:r>
              <a:rPr lang="nl-NL" sz="3000" b="1" dirty="0">
                <a:solidFill>
                  <a:schemeClr val="bg1"/>
                </a:solidFill>
              </a:rPr>
              <a:t>Resultaten</a:t>
            </a:r>
          </a:p>
          <a:p>
            <a:pPr marL="0" indent="0">
              <a:buNone/>
            </a:pPr>
            <a:r>
              <a:rPr lang="nl-NL" sz="2000" dirty="0">
                <a:solidFill>
                  <a:schemeClr val="bg1"/>
                </a:solidFill>
              </a:rPr>
              <a:t>• Game feel</a:t>
            </a:r>
          </a:p>
          <a:p>
            <a:pPr marL="0" indent="0">
              <a:buNone/>
            </a:pPr>
            <a:r>
              <a:rPr lang="en-ZA" sz="2000" dirty="0">
                <a:solidFill>
                  <a:schemeClr val="bg1"/>
                </a:solidFill>
              </a:rPr>
              <a:t>• Eerdere ervaring</a:t>
            </a:r>
            <a:endParaRPr lang="nl-NL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nl-NL" sz="2000" dirty="0">
                <a:solidFill>
                  <a:schemeClr val="bg1"/>
                </a:solidFill>
              </a:rPr>
              <a:t>• Camera perspective</a:t>
            </a:r>
          </a:p>
          <a:p>
            <a:pPr marL="0" indent="0">
              <a:buNone/>
            </a:pPr>
            <a:r>
              <a:rPr lang="en-ZA" sz="2000" dirty="0">
                <a:solidFill>
                  <a:schemeClr val="bg1"/>
                </a:solidFill>
              </a:rPr>
              <a:t>• Sound effects</a:t>
            </a:r>
            <a:endParaRPr lang="nl-NL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nl-NL" sz="24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ZA" sz="1400" b="1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 bwMode="grayWhite">
          <a:xfrm>
            <a:off x="11677425" y="6322399"/>
            <a:ext cx="370575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BF86DE-3FAE-4E8E-881B-C6541B5E5444}"/>
              </a:ext>
            </a:extLst>
          </p:cNvPr>
          <p:cNvSpPr txBox="1"/>
          <p:nvPr/>
        </p:nvSpPr>
        <p:spPr>
          <a:xfrm>
            <a:off x="289387" y="2413337"/>
            <a:ext cx="48195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000" dirty="0">
                <a:solidFill>
                  <a:schemeClr val="bg1"/>
                </a:solidFill>
                <a:latin typeface="+mj-lt"/>
              </a:rPr>
              <a:t>Proces</a:t>
            </a:r>
            <a:r>
              <a:rPr lang="en-US" sz="3000" dirty="0">
                <a:solidFill>
                  <a:schemeClr val="bg1"/>
                </a:solidFill>
                <a:latin typeface="+mj-lt"/>
              </a:rPr>
              <a:t> van het keuzedeel</a:t>
            </a:r>
          </a:p>
          <a:p>
            <a:r>
              <a:rPr lang="en-ZA" sz="2400" dirty="0">
                <a:solidFill>
                  <a:schemeClr val="bg1"/>
                </a:solidFill>
              </a:rPr>
              <a:t>• Tutorial</a:t>
            </a:r>
          </a:p>
          <a:p>
            <a:r>
              <a:rPr lang="en-ZA" sz="2400" dirty="0">
                <a:solidFill>
                  <a:schemeClr val="bg1"/>
                </a:solidFill>
              </a:rPr>
              <a:t>• Game design</a:t>
            </a:r>
          </a:p>
          <a:p>
            <a:r>
              <a:rPr lang="en-ZA" sz="2400" dirty="0">
                <a:solidFill>
                  <a:schemeClr val="bg1"/>
                </a:solidFill>
              </a:rPr>
              <a:t>• Playtesting</a:t>
            </a:r>
          </a:p>
          <a:p>
            <a:r>
              <a:rPr lang="en-ZA" sz="2400" dirty="0">
                <a:solidFill>
                  <a:schemeClr val="bg1"/>
                </a:solidFill>
              </a:rPr>
              <a:t>•UI duidelijkheid</a:t>
            </a:r>
          </a:p>
        </p:txBody>
      </p:sp>
      <p:pic>
        <p:nvPicPr>
          <p:cNvPr id="6" name="Picture 4" descr="https://cdn.discordapp.com/attachments/497129992266842112/511229855266897930/unknown.png">
            <a:extLst>
              <a:ext uri="{FF2B5EF4-FFF2-40B4-BE49-F238E27FC236}">
                <a16:creationId xmlns:a16="http://schemas.microsoft.com/office/drawing/2014/main" id="{EF7D89AD-F085-4061-92D2-089862911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895" y="1453366"/>
            <a:ext cx="6793718" cy="395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032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066709-6AE7-4581-9E12-A21663A1A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" y="144505"/>
            <a:ext cx="11904000" cy="65430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ZA" u="sng" dirty="0"/>
              <a:t>Agile Game Production (keuzedeel)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242928"/>
            <a:ext cx="5472000" cy="1349269"/>
          </a:xfrm>
        </p:spPr>
        <p:txBody>
          <a:bodyPr/>
          <a:lstStyle/>
          <a:p>
            <a:r>
              <a:rPr lang="en-ZA" dirty="0">
                <a:solidFill>
                  <a:schemeClr val="bg1"/>
                </a:solidFill>
                <a:latin typeface="+mn-lt"/>
              </a:rPr>
              <a:t>• </a:t>
            </a:r>
            <a:r>
              <a:rPr lang="nl-NL" dirty="0">
                <a:solidFill>
                  <a:schemeClr val="bg1"/>
                </a:solidFill>
                <a:latin typeface="+mn-lt"/>
              </a:rPr>
              <a:t>Ontwikkeling</a:t>
            </a:r>
          </a:p>
          <a:p>
            <a:r>
              <a:rPr lang="nl-NL" dirty="0">
                <a:solidFill>
                  <a:schemeClr val="bg1"/>
                </a:solidFill>
                <a:latin typeface="+mn-lt"/>
              </a:rPr>
              <a:t>• Workflow</a:t>
            </a:r>
          </a:p>
          <a:p>
            <a:r>
              <a:rPr lang="nl-NL" dirty="0">
                <a:solidFill>
                  <a:schemeClr val="bg1"/>
                </a:solidFill>
                <a:latin typeface="+mn-lt"/>
              </a:rPr>
              <a:t>• Realisatie</a:t>
            </a:r>
          </a:p>
          <a:p>
            <a:endParaRPr lang="en-Z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9387" y="4441769"/>
            <a:ext cx="5472000" cy="1864696"/>
          </a:xfrm>
        </p:spPr>
        <p:txBody>
          <a:bodyPr/>
          <a:lstStyle/>
          <a:p>
            <a:pPr marL="0" indent="0">
              <a:buNone/>
            </a:pPr>
            <a:r>
              <a:rPr lang="nl-NL" sz="3000" b="1" dirty="0">
                <a:solidFill>
                  <a:schemeClr val="bg1"/>
                </a:solidFill>
              </a:rPr>
              <a:t>Resultaten</a:t>
            </a:r>
          </a:p>
          <a:p>
            <a:pPr marL="0" indent="0">
              <a:buNone/>
            </a:pPr>
            <a:r>
              <a:rPr lang="nl-NL" sz="2400" dirty="0">
                <a:solidFill>
                  <a:schemeClr val="bg1"/>
                </a:solidFill>
              </a:rPr>
              <a:t>•Communicatie</a:t>
            </a:r>
          </a:p>
          <a:p>
            <a:pPr marL="0" indent="0">
              <a:buNone/>
            </a:pPr>
            <a:r>
              <a:rPr lang="nl-NL" sz="2400" dirty="0">
                <a:solidFill>
                  <a:schemeClr val="bg1"/>
                </a:solidFill>
              </a:rPr>
              <a:t>•Eind resultaat</a:t>
            </a:r>
          </a:p>
          <a:p>
            <a:pPr marL="0" indent="0">
              <a:buNone/>
            </a:pPr>
            <a:endParaRPr lang="nl-NL" sz="24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ZA" sz="1400" b="1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 bwMode="grayWhite">
          <a:xfrm>
            <a:off x="11677425" y="6322399"/>
            <a:ext cx="370575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6</a:t>
            </a:fld>
            <a:endParaRPr lang="en-Z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BF86DE-3FAE-4E8E-881B-C6541B5E5444}"/>
              </a:ext>
            </a:extLst>
          </p:cNvPr>
          <p:cNvSpPr txBox="1"/>
          <p:nvPr/>
        </p:nvSpPr>
        <p:spPr>
          <a:xfrm>
            <a:off x="289387" y="2770841"/>
            <a:ext cx="481950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000" dirty="0">
                <a:solidFill>
                  <a:schemeClr val="bg1"/>
                </a:solidFill>
                <a:latin typeface="+mj-lt"/>
              </a:rPr>
              <a:t>Proces</a:t>
            </a:r>
            <a:r>
              <a:rPr lang="en-US" sz="3000" dirty="0">
                <a:solidFill>
                  <a:schemeClr val="bg1"/>
                </a:solidFill>
                <a:latin typeface="+mj-lt"/>
              </a:rPr>
              <a:t> van het keuzedeel</a:t>
            </a:r>
          </a:p>
          <a:p>
            <a:r>
              <a:rPr lang="en-ZA" sz="2400" dirty="0">
                <a:solidFill>
                  <a:schemeClr val="bg1"/>
                </a:solidFill>
              </a:rPr>
              <a:t>• Planning</a:t>
            </a:r>
          </a:p>
          <a:p>
            <a:r>
              <a:rPr lang="en-ZA" sz="2400" dirty="0">
                <a:solidFill>
                  <a:schemeClr val="bg1"/>
                </a:solidFill>
              </a:rPr>
              <a:t>• Deadlines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0D4C4F30-EA95-4892-93A3-3ABE594FF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107" y="1151495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4C313FD4-E1CA-4D54-83CA-24A5784EE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205" y="1337361"/>
            <a:ext cx="6551612" cy="415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98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066709-6AE7-4581-9E12-A21663A1A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" y="144505"/>
            <a:ext cx="11904000" cy="65430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ZA" u="sng" dirty="0" err="1"/>
              <a:t>Creatieve</a:t>
            </a:r>
            <a:r>
              <a:rPr lang="en-ZA" u="sng" dirty="0"/>
              <a:t> </a:t>
            </a:r>
            <a:r>
              <a:rPr lang="en-ZA" u="sng" dirty="0" err="1"/>
              <a:t>Profilering</a:t>
            </a:r>
            <a:r>
              <a:rPr lang="en-ZA" u="sng" dirty="0"/>
              <a:t> (keuzedeel)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242928"/>
            <a:ext cx="5472000" cy="1349269"/>
          </a:xfrm>
        </p:spPr>
        <p:txBody>
          <a:bodyPr/>
          <a:lstStyle/>
          <a:p>
            <a:r>
              <a:rPr lang="en-ZA" dirty="0">
                <a:solidFill>
                  <a:schemeClr val="bg1"/>
                </a:solidFill>
              </a:rPr>
              <a:t>• </a:t>
            </a:r>
            <a:r>
              <a:rPr lang="en-ZA" dirty="0" err="1">
                <a:solidFill>
                  <a:schemeClr val="bg1"/>
                </a:solidFill>
              </a:rPr>
              <a:t>Orientatie</a:t>
            </a:r>
            <a:endParaRPr lang="en-ZA" dirty="0">
              <a:solidFill>
                <a:schemeClr val="bg1"/>
              </a:solidFill>
            </a:endParaRPr>
          </a:p>
          <a:p>
            <a:r>
              <a:rPr lang="en-ZA" dirty="0">
                <a:solidFill>
                  <a:schemeClr val="bg1"/>
                </a:solidFill>
              </a:rPr>
              <a:t>• </a:t>
            </a:r>
            <a:r>
              <a:rPr lang="en-ZA" dirty="0" err="1">
                <a:solidFill>
                  <a:schemeClr val="bg1"/>
                </a:solidFill>
              </a:rPr>
              <a:t>Profileringsplan</a:t>
            </a:r>
            <a:endParaRPr lang="en-ZA" dirty="0">
              <a:solidFill>
                <a:schemeClr val="bg1"/>
              </a:solidFill>
            </a:endParaRPr>
          </a:p>
          <a:p>
            <a:r>
              <a:rPr lang="en-ZA" dirty="0">
                <a:solidFill>
                  <a:schemeClr val="bg1"/>
                </a:solidFill>
              </a:rPr>
              <a:t>• </a:t>
            </a:r>
            <a:r>
              <a:rPr lang="en-ZA" dirty="0" err="1">
                <a:solidFill>
                  <a:schemeClr val="bg1"/>
                </a:solidFill>
              </a:rPr>
              <a:t>Uitvoering</a:t>
            </a:r>
            <a:endParaRPr lang="en-ZA" dirty="0">
              <a:solidFill>
                <a:schemeClr val="bg1"/>
              </a:solidFill>
            </a:endParaRPr>
          </a:p>
          <a:p>
            <a:endParaRPr lang="en-Z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9387" y="4586049"/>
            <a:ext cx="5472000" cy="1864696"/>
          </a:xfrm>
        </p:spPr>
        <p:txBody>
          <a:bodyPr/>
          <a:lstStyle/>
          <a:p>
            <a:pPr marL="0" indent="0">
              <a:buNone/>
            </a:pPr>
            <a:r>
              <a:rPr lang="en-ZA" sz="3000" b="1" dirty="0" err="1">
                <a:solidFill>
                  <a:schemeClr val="bg1"/>
                </a:solidFill>
              </a:rPr>
              <a:t>Mijn</a:t>
            </a:r>
            <a:r>
              <a:rPr lang="en-ZA" sz="3000" b="1" dirty="0">
                <a:solidFill>
                  <a:schemeClr val="bg1"/>
                </a:solidFill>
              </a:rPr>
              <a:t> </a:t>
            </a:r>
            <a:r>
              <a:rPr lang="en-ZA" sz="3000" b="1" dirty="0" err="1">
                <a:solidFill>
                  <a:schemeClr val="bg1"/>
                </a:solidFill>
              </a:rPr>
              <a:t>stijl</a:t>
            </a:r>
            <a:endParaRPr lang="en-ZA" sz="30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ZA" sz="2400" dirty="0">
                <a:solidFill>
                  <a:schemeClr val="bg1"/>
                </a:solidFill>
              </a:rPr>
              <a:t>•</a:t>
            </a:r>
            <a:r>
              <a:rPr lang="en-ZA" sz="2400" dirty="0" err="1">
                <a:solidFill>
                  <a:schemeClr val="bg1"/>
                </a:solidFill>
              </a:rPr>
              <a:t>Realistisch</a:t>
            </a:r>
            <a:endParaRPr lang="en-ZA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ZA" sz="2400" dirty="0">
                <a:solidFill>
                  <a:schemeClr val="bg1"/>
                </a:solidFill>
              </a:rPr>
              <a:t>•Textures &gt; solid </a:t>
            </a:r>
            <a:r>
              <a:rPr lang="en-ZA" sz="2400" dirty="0" err="1">
                <a:solidFill>
                  <a:schemeClr val="bg1"/>
                </a:solidFill>
              </a:rPr>
              <a:t>colors</a:t>
            </a:r>
            <a:endParaRPr lang="en-ZA" sz="24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ZA" sz="1400" b="1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 bwMode="grayWhite">
          <a:xfrm>
            <a:off x="11677425" y="6322399"/>
            <a:ext cx="370575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7</a:t>
            </a:fld>
            <a:endParaRPr lang="en-ZA" dirty="0"/>
          </a:p>
        </p:txBody>
      </p:sp>
      <p:pic>
        <p:nvPicPr>
          <p:cNvPr id="18" name="Picture 17" descr="White furniture in it&#10;&#10;Description automatically generated">
            <a:extLst>
              <a:ext uri="{FF2B5EF4-FFF2-40B4-BE49-F238E27FC236}">
                <a16:creationId xmlns:a16="http://schemas.microsoft.com/office/drawing/2014/main" id="{CE4A1B35-5E06-4E28-9AEE-CEC882A06EE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42425"/>
              </a:clrFrom>
              <a:clrTo>
                <a:srgbClr val="24242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05874" y="1127194"/>
            <a:ext cx="4886126" cy="42106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BF86DE-3FAE-4E8E-881B-C6541B5E5444}"/>
              </a:ext>
            </a:extLst>
          </p:cNvPr>
          <p:cNvSpPr txBox="1"/>
          <p:nvPr/>
        </p:nvSpPr>
        <p:spPr>
          <a:xfrm>
            <a:off x="289387" y="2770841"/>
            <a:ext cx="481950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solidFill>
                  <a:schemeClr val="bg1"/>
                </a:solidFill>
                <a:latin typeface="+mj-lt"/>
              </a:rPr>
              <a:t>Proces</a:t>
            </a:r>
            <a:r>
              <a:rPr lang="en-US" sz="3000" dirty="0">
                <a:solidFill>
                  <a:schemeClr val="bg1"/>
                </a:solidFill>
                <a:latin typeface="+mj-lt"/>
              </a:rPr>
              <a:t> van het keuzedeel</a:t>
            </a:r>
          </a:p>
          <a:p>
            <a:r>
              <a:rPr lang="en-ZA" sz="2400" dirty="0">
                <a:solidFill>
                  <a:schemeClr val="bg1"/>
                </a:solidFill>
              </a:rPr>
              <a:t>• </a:t>
            </a:r>
            <a:r>
              <a:rPr lang="en-ZA" sz="2400" dirty="0" err="1">
                <a:solidFill>
                  <a:schemeClr val="bg1"/>
                </a:solidFill>
              </a:rPr>
              <a:t>Verschillend</a:t>
            </a:r>
            <a:r>
              <a:rPr lang="en-ZA" sz="2400" dirty="0">
                <a:solidFill>
                  <a:schemeClr val="bg1"/>
                </a:solidFill>
              </a:rPr>
              <a:t>.</a:t>
            </a:r>
          </a:p>
          <a:p>
            <a:r>
              <a:rPr lang="en-ZA" sz="2400" dirty="0">
                <a:solidFill>
                  <a:schemeClr val="bg1"/>
                </a:solidFill>
              </a:rPr>
              <a:t>• Feeling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3374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4AFD2-303D-4B48-AA3E-C96B74D8127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ZA" dirty="0"/>
              <a:t>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 bwMode="grayWhite"/>
        <p:txBody>
          <a:bodyPr/>
          <a:lstStyle/>
          <a:p>
            <a:fld id="{19B51A1E-902D-48AF-9020-955120F399B6}" type="slidenum">
              <a:rPr lang="en-ZA" smtClean="0"/>
              <a:pPr/>
              <a:t>8</a:t>
            </a:fld>
            <a:endParaRPr lang="en-ZA" dirty="0"/>
          </a:p>
        </p:txBody>
      </p:sp>
      <p:pic>
        <p:nvPicPr>
          <p:cNvPr id="2050" name="Picture 2" descr="Gerelateerde afbeelding">
            <a:extLst>
              <a:ext uri="{FF2B5EF4-FFF2-40B4-BE49-F238E27FC236}">
                <a16:creationId xmlns:a16="http://schemas.microsoft.com/office/drawing/2014/main" id="{7881D6B3-F594-4D6E-9A7B-D75980A78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01" y="102637"/>
            <a:ext cx="11904000" cy="658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err="1"/>
              <a:t>Aanwezigheid</a:t>
            </a:r>
            <a:endParaRPr lang="en-ZA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F30A776A-454A-4296-87D5-3BD212BAF885}"/>
              </a:ext>
            </a:extLst>
          </p:cNvPr>
          <p:cNvGraphicFramePr>
            <a:graphicFrameLocks noGrp="1"/>
          </p:cNvGraphicFramePr>
          <p:nvPr>
            <p:ph idx="34"/>
            <p:extLst>
              <p:ext uri="{D42A27DB-BD31-4B8C-83A1-F6EECF244321}">
                <p14:modId xmlns:p14="http://schemas.microsoft.com/office/powerpoint/2010/main" val="437071792"/>
              </p:ext>
            </p:extLst>
          </p:nvPr>
        </p:nvGraphicFramePr>
        <p:xfrm>
          <a:off x="431800" y="1511300"/>
          <a:ext cx="11328401" cy="42120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618343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1618343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1618343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1618343">
                  <a:extLst>
                    <a:ext uri="{9D8B030D-6E8A-4147-A177-3AD203B41FA5}">
                      <a16:colId xmlns:a16="http://schemas.microsoft.com/office/drawing/2014/main" val="608292439"/>
                    </a:ext>
                  </a:extLst>
                </a:gridCol>
                <a:gridCol w="1618343">
                  <a:extLst>
                    <a:ext uri="{9D8B030D-6E8A-4147-A177-3AD203B41FA5}">
                      <a16:colId xmlns:a16="http://schemas.microsoft.com/office/drawing/2014/main" val="1007882540"/>
                    </a:ext>
                  </a:extLst>
                </a:gridCol>
                <a:gridCol w="1618343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1618343">
                  <a:extLst>
                    <a:ext uri="{9D8B030D-6E8A-4147-A177-3AD203B41FA5}">
                      <a16:colId xmlns:a16="http://schemas.microsoft.com/office/drawing/2014/main" val="1136644251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/>
                      <a:endParaRPr lang="en-Z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Vendors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Users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Consultants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Ad Buyers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Gross Revenue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Company Revenue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/>
                          </a:solidFill>
                        </a:rPr>
                        <a:t>$0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$0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/>
                          </a:solidFill>
                        </a:rPr>
                        <a:t>$6,750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$1,013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/>
                          </a:solidFill>
                        </a:rPr>
                        <a:t>$33,750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$5,063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/>
                          </a:solidFill>
                        </a:rPr>
                        <a:t>$135,000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$20,250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120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50000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/>
                          </a:solidFill>
                        </a:rPr>
                        <a:t>$270,000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$40,500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</a:tbl>
          </a:graphicData>
        </a:graphic>
      </p:graphicFrame>
      <p:pic>
        <p:nvPicPr>
          <p:cNvPr id="4" name="Afbeelding 3">
            <a:extLst>
              <a:ext uri="{FF2B5EF4-FFF2-40B4-BE49-F238E27FC236}">
                <a16:creationId xmlns:a16="http://schemas.microsoft.com/office/drawing/2014/main" id="{00845F56-4C22-48E5-8B2C-2D81805BF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1511300"/>
            <a:ext cx="11328400" cy="4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relateerde afbeelding">
            <a:extLst>
              <a:ext uri="{FF2B5EF4-FFF2-40B4-BE49-F238E27FC236}">
                <a16:creationId xmlns:a16="http://schemas.microsoft.com/office/drawing/2014/main" id="{BAD2F63F-1A35-458F-B924-0E72FEEBF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00" y="159390"/>
            <a:ext cx="11904000" cy="652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00" y="661447"/>
            <a:ext cx="11340000" cy="432000"/>
          </a:xfrm>
        </p:spPr>
        <p:txBody>
          <a:bodyPr/>
          <a:lstStyle/>
          <a:p>
            <a:pPr algn="ctr"/>
            <a:r>
              <a:rPr lang="en-US" sz="4500" dirty="0"/>
              <a:t>The End</a:t>
            </a:r>
          </a:p>
        </p:txBody>
      </p:sp>
      <p:sp>
        <p:nvSpPr>
          <p:cNvPr id="8" name="TextBox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chemeClr val="bg1">
                    <a:lumMod val="95000"/>
                  </a:schemeClr>
                </a:solidFill>
              </a:rPr>
              <a:t>Lets play the game!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AEA002-CAD2-4D70-B1CD-152DF3E9AD1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9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1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056AFF"/>
      </a:accent1>
      <a:accent2>
        <a:srgbClr val="FF391E"/>
      </a:accent2>
      <a:accent3>
        <a:srgbClr val="A1CC18"/>
      </a:accent3>
      <a:accent4>
        <a:srgbClr val="FFC000"/>
      </a:accent4>
      <a:accent5>
        <a:srgbClr val="1554B2"/>
      </a:accent5>
      <a:accent6>
        <a:srgbClr val="8BB20C"/>
      </a:accent6>
      <a:hlink>
        <a:srgbClr val="056AFF"/>
      </a:hlink>
      <a:folHlink>
        <a:srgbClr val="056AFF"/>
      </a:folHlink>
    </a:clrScheme>
    <a:fontScheme name="Custom 150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83186">
              <a:schemeClr val="tx1"/>
            </a:gs>
            <a:gs pos="0">
              <a:schemeClr val="accent1">
                <a:alpha val="50000"/>
              </a:schemeClr>
            </a:gs>
            <a:gs pos="46000">
              <a:schemeClr val="accent1">
                <a:lumMod val="50000"/>
                <a:alpha val="90000"/>
              </a:schemeClr>
            </a:gs>
          </a:gsLst>
          <a:lin ang="3600000" scaled="0"/>
        </a:gradFill>
      </a:spPr>
      <a:bodyPr vert="horz" lIns="72000" tIns="180000" rIns="180000" bIns="0" rtlCol="0" anchor="t">
        <a:noAutofit/>
      </a:bodyPr>
      <a:lstStyle>
        <a:defPPr algn="r">
          <a:lnSpc>
            <a:spcPts val="4700"/>
          </a:lnSpc>
          <a:spcBef>
            <a:spcPct val="0"/>
          </a:spcBef>
          <a:defRPr sz="4500">
            <a:solidFill>
              <a:schemeClr val="bg1"/>
            </a:solidFill>
            <a:latin typeface="Rockwell" panose="02060603020205020403" pitchFamily="18" charset="0"/>
            <a:ea typeface="+mj-ea"/>
            <a:cs typeface="+mj-cs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Dark Presentation Layout_sb - v6" id="{3985CD43-4791-44D3-944B-21F18D2F34B9}" vid="{0CEC0D0A-A6A8-43A8-804B-2F8B0AFBB4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6551E6F-1549-4031-A231-F45108FE69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EB11F4F-FB0A-4C04-9CF1-2D6EB361B4D8}">
  <ds:schemaRefs>
    <ds:schemaRef ds:uri="http://schemas.microsoft.com/sharepoint/v3"/>
    <ds:schemaRef ds:uri="http://purl.org/dc/terms/"/>
    <ds:schemaRef ds:uri="http://schemas.openxmlformats.org/package/2006/metadata/core-properties"/>
    <ds:schemaRef ds:uri="6dc4bcd6-49db-4c07-9060-8acfc67cef9f"/>
    <ds:schemaRef ds:uri="http://schemas.microsoft.com/office/2006/documentManagement/types"/>
    <ds:schemaRef ds:uri="http://schemas.microsoft.com/office/infopath/2007/PartnerControls"/>
    <ds:schemaRef ds:uri="fb0879af-3eba-417a-a55a-ffe6dcd6ca77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EC84253-309E-4D9C-A108-C7E6A17343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Dark wood presentation</Template>
  <TotalTime>0</TotalTime>
  <Words>237</Words>
  <Application>Microsoft Office PowerPoint</Application>
  <PresentationFormat>Breedbeeld</PresentationFormat>
  <Paragraphs>117</Paragraphs>
  <Slides>9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Rockwell</vt:lpstr>
      <vt:lpstr>Times New Roman</vt:lpstr>
      <vt:lpstr>Office Theme</vt:lpstr>
      <vt:lpstr>Defenders of Mechanism</vt:lpstr>
      <vt:lpstr>Inhoudsopgave</vt:lpstr>
      <vt:lpstr>Wat ging er goed?</vt:lpstr>
      <vt:lpstr>Wat kon er beter?</vt:lpstr>
      <vt:lpstr>UX (keuzedeel)</vt:lpstr>
      <vt:lpstr>Agile Game Production (keuzedeel)</vt:lpstr>
      <vt:lpstr>Creatieve Profilering (keuzedeel)</vt:lpstr>
      <vt:lpstr>Aanwezigheid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2018-11-08T11:32:33Z</dcterms:created>
  <dcterms:modified xsi:type="dcterms:W3CDTF">2018-11-11T17:40:50Z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